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4"/>
    <p:restoredTop sz="94741"/>
  </p:normalViewPr>
  <p:slideViewPr>
    <p:cSldViewPr snapToGrid="0">
      <p:cViewPr varScale="1">
        <p:scale>
          <a:sx n="110" d="100"/>
          <a:sy n="110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50A48-B9AA-CA40-8B4D-CB4627CAA909}" type="datetimeFigureOut">
              <a:t>2025/12/19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E64CA-8C51-8942-90A5-345BB31158C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53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E64CA-8C51-8942-90A5-345BB31158CA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798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DCBF9-09EC-4E60-3BBD-48D1DCB80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2A18C3-EEB6-7F90-15FF-087375C1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3D67F6-6BFC-A749-F57E-BAC165B5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29A48-E7B5-5152-FB31-4CF84C00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946BFA-542E-8545-715E-D79F2777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52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3497C-F444-ADCF-CA68-386FA6AE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B99190-6399-A49F-AEF5-114EC5545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D13CB-D567-D3B3-2143-2BB4A2CC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B0CC7-90E8-FEED-80B6-48FFAF82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B2FDF-3754-5D99-2224-12643F7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25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99FAC3-724A-FAA7-B3ED-FC3E9595B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03884F-424C-954C-3DB4-DFEB32BD6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8ECC5-A354-67D4-A0AC-EA50736F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FBA88-C540-6991-332B-5C20CF6A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2C3FC-CC62-DA1C-1B8E-390A5FAC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01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D47AD-E9F0-B7D3-D4C4-57845150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0982C-D62D-1774-BF64-E4DAD1E7E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F2F841-6884-E16B-C16B-D818DFA7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EFFAA2-CE44-8DE5-4675-B7024F36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4A56C6-08C2-3026-68D0-BAE5362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76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6540B-1C9A-5AA6-3BB4-EE168815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2DBC9-9D85-B39A-9F23-1CEB82F6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9D76C-A4E7-7202-C24E-8D824DD1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E66E0-9868-70EF-7D7D-9A0E9B35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0D4EC-8428-429F-4EE6-2ADA988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7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B9E4B-D66B-A0AD-50AE-09CEAAF7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C0D2C-4DB5-932B-CBED-1616F7158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6089F7-9457-49E8-46FB-1EDF58268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01BCF8-BCCE-FFBC-17E0-3735C540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D5575-6F57-AF46-4B6E-F20F4F57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C95215-B5C9-7406-A64A-D05A3016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7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8BC6D-37B8-BCF6-9224-C01E07AC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B31B8E-6CBA-9EBF-9683-8BF933F4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B134DD-1D0A-88E4-8C52-301F32574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25F5FB-8158-31F2-DB87-174F9FBEB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62A259-F97D-986F-3BE5-E2D367A6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52029B-9224-FC9A-99A3-763E4E45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C94A38-6860-15FE-DF3B-D376E983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2A128C-947F-6AB8-7213-54EF7C12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79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1EC2-5CDD-930B-0EE9-FC96A143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B88E5E-002E-9F64-AC7C-DC1A6007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5CB7FB-EC9D-3F9F-AE78-6418C204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286EC5-34ED-FADA-C8B3-49BCDAF4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40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C2BAF2-4506-3F3D-A43F-C0DDF348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4CE64B-2B54-657D-1576-A00D1AF8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E1BFAD-9B45-910F-2203-3AADF10D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149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82F01-BD31-7341-A305-69CA1D6A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03213-54DD-2744-ECBC-FB27D3561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6ECF23-26D3-7096-A9B8-C5B20410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8FD73A-21B9-83D2-CF18-D31117C8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C4A87-B9BF-656F-585A-3B83FF3C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7D8037-756A-42FB-F761-1248F9F8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5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53B87-8C97-6E71-FC83-9ED3484B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5253B5-101F-3D4D-2EC6-B652ECD08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B8972B-31CA-66CC-C81E-A3DDF9906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BBE9B0-B82B-64E9-71B6-5916DDAA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8E8-E537-6A4D-B94C-D8C9D9326246}" type="datetimeFigureOut">
              <a:t>2025/12/19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0561C8-2EDF-7834-C1D4-B7748674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80DA22-9E0A-A976-8C78-495240EC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9920D-4D38-BA4D-843A-1F0E060432E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78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61A8C6-F6FF-5D1B-4757-DD995669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9D6F8B-01EF-C155-A783-1F25400D4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B8378-BBF3-8001-0819-BE8F4064F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fld id="{AC3FE8E8-E537-6A4D-B94C-D8C9D9326246}" type="datetimeFigureOut">
              <a:rPr kumimoji="1" lang="zh-CN" altLang="en-US"/>
              <a:pPr/>
              <a:t>2025/12/19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D13CE-4E0E-E5BC-2410-A343C3CC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A1EC5-377C-4AE7-CD5A-D0E8E0DB2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fld id="{1E99920D-4D38-BA4D-843A-1F0E060432ED}" type="slidenum">
              <a:rPr kumimoji="1" lang="zh-CN" altLang="en-US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29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arim-io/MegaCite" TargetMode="External"/><Relationship Id="rId2" Type="http://schemas.openxmlformats.org/officeDocument/2006/relationships/hyperlink" Target="http://10.193.118.118:8080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10.193.118.118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B7689-741C-F469-594A-5F4D73046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750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9800"/>
              <a:t>MegaCite</a:t>
            </a:r>
            <a:br>
              <a:rPr kumimoji="1" lang="en-US" altLang="zh-CN"/>
            </a:br>
            <a:r>
              <a:rPr kumimoji="1" lang="zh-CN" altLang="en-US"/>
              <a:t>博客内容迁移与引用维护系统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E197A6-F15E-96BF-4787-458F8F6E9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9322"/>
            <a:ext cx="9144000" cy="558478"/>
          </a:xfrm>
        </p:spPr>
        <p:txBody>
          <a:bodyPr/>
          <a:lstStyle/>
          <a:p>
            <a:r>
              <a:rPr kumimoji="1" lang="zh-CN" altLang="en-US"/>
              <a:t>工作报告总结</a:t>
            </a:r>
          </a:p>
        </p:txBody>
      </p:sp>
    </p:spTree>
    <p:extLst>
      <p:ext uri="{BB962C8B-B14F-4D97-AF65-F5344CB8AC3E}">
        <p14:creationId xmlns:p14="http://schemas.microsoft.com/office/powerpoint/2010/main" val="258684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6E83B-6519-3172-1BA1-EB9843B4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ABC58-E967-F933-5FC5-ED088999F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en-US" altLang="zh-CN" sz="2000" b="1">
                <a:solidFill>
                  <a:srgbClr val="1F1F1F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zh-CN" sz="2000" b="1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大模型长文本语义重构（</a:t>
            </a:r>
            <a:r>
              <a:rPr lang="en-US" altLang="zh-CN" sz="2000" b="1">
                <a:solidFill>
                  <a:srgbClr val="1F1F1F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LLM Context Handling</a:t>
            </a:r>
            <a:r>
              <a:rPr lang="zh-CN" altLang="zh-CN" sz="2000" b="1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000" b="1">
              <a:solidFill>
                <a:srgbClr val="1F1F1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2000" b="1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主要相关人员：吴羽晗</a:t>
            </a:r>
            <a:endParaRPr lang="zh-CN" altLang="zh-CN" sz="2000" b="1">
              <a:effectLst/>
              <a:latin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问题定义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：网页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HTML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源码通常包含大量冗余代码（脚本、样式），且长度动辄超过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LLM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（大语言模型）的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Token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限制，导致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转换中断或内容丢失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。</a:t>
            </a:r>
            <a:endParaRPr lang="zh-CN" altLang="zh-CN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技术挑战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：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OpenAI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接口在生成长文本时存在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输出截断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现象，且无法一次性处理数万行的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HTML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输入，容易导致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Markdown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语法（如代码块）未闭合。</a:t>
            </a:r>
            <a:endParaRPr lang="zh-CN" altLang="zh-CN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解决方法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：</a:t>
            </a:r>
            <a:endParaRPr lang="zh-CN" altLang="zh-CN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分块记忆（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Chunking &amp; Memorization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：在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crawler/converter.py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中实现切片算法，将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HTML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按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10k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字符分块。通过多轮对话指令让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AI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阅读并缓存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内容，建立完整上下文。</a:t>
            </a:r>
            <a:endParaRPr lang="zh-CN" altLang="zh-CN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锚点续写算法（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Anchor-Based Continuation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：针对输出截断，设计了完整性检查机制。一旦检测到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Markdown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代码块未闭合，系统自动截取末尾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200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字符作为锚点，构造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continuation_prompt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强制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AI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微软雅黑" panose="020B0503020204020204" pitchFamily="34" charset="-122"/>
              </a:rPr>
              <a:t>从断点处精确续写，自动拼接字符串，确保了万字长文的零丢失转换。</a:t>
            </a:r>
            <a:endParaRPr lang="zh-CN" altLang="zh-CN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2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A2AC1-4ABF-5266-EBD8-C5737904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56C80-D135-0930-720D-9B009F60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en-US" altLang="zh-CN" sz="19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(3) </a:t>
            </a:r>
            <a:r>
              <a:rPr lang="zh-CN" altLang="zh-CN" sz="19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前后端通信与状态同步（</a:t>
            </a:r>
            <a:r>
              <a:rPr lang="en-US" altLang="zh-CN" sz="19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Asynchronous Task Queue</a:t>
            </a:r>
            <a:r>
              <a:rPr lang="zh-CN" altLang="zh-CN" sz="19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）</a:t>
            </a:r>
            <a:endParaRPr lang="en-US" altLang="zh-CN" sz="1900" b="1">
              <a:solidFill>
                <a:srgbClr val="1F1F1F"/>
              </a:solidFill>
              <a:effectLst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19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主要相关人员：郑东泽</a:t>
            </a:r>
            <a:endParaRPr lang="zh-CN" altLang="zh-CN" sz="1900" b="1">
              <a:effectLst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问题定义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：文章迁移是一个包含网络请求和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AI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计算的长耗时过程（可能长达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1-2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分钟），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传统的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 HTTP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同步请求会因超时而断开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。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解决方法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异步任务模型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：我们放弃了同步等待，转而采用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异步任务队列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的思想。前端发起迁移请求后立即得到响应（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Task ID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），随后通过轮询（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Polling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）接口查询任务进度。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解耦设计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：服务端在后台守护线程中执行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AI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转换逻辑，并将状态实时写入数据库。这种解耦设计显著提升了系统的响应速度和稳定性。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9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D280-67B2-3D5E-C2CA-5011B8CA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9ECB5-BF86-64A0-6322-6F5252658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en-US" altLang="zh-CN" sz="19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(4) </a:t>
            </a:r>
            <a:r>
              <a:rPr lang="zh-CN" altLang="zh-CN" sz="19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前端极简主义设计与交互（</a:t>
            </a:r>
            <a:r>
              <a:rPr lang="en-US" altLang="zh-CN" sz="19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VitePress-inspired UX</a:t>
            </a:r>
            <a:r>
              <a:rPr lang="zh-CN" altLang="zh-CN" sz="19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）</a:t>
            </a:r>
            <a:endParaRPr lang="en-US" altLang="zh-CN" sz="1900" b="1">
              <a:solidFill>
                <a:srgbClr val="1F1F1F"/>
              </a:solidFill>
              <a:effectLst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19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主要相关人员：吴羽晗、吴俊毅</a:t>
            </a:r>
            <a:endParaRPr lang="zh-CN" altLang="zh-CN" sz="1900" b="1">
              <a:effectLst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问题定义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：如何在一个重交互的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Web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应用中，保持类似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VitePress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文档站的极致阅读体验，同时兼顾复杂的编辑器功能？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技术挑战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：传统管理后台通常臃肿复杂，难以提供沉浸式的阅读与写作环境。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解决方法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原子化</a:t>
            </a:r>
            <a:r>
              <a:rPr lang="en-US" altLang="zh-CN" sz="19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CSS </a:t>
            </a: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架构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：参考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VitePress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的源码结构，我们在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assets/css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中构建了一套基于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CSS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变量（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Variables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）的设计系统。通过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layout.css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定义了响应式布局，利用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var(--content-width)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等变量统一控制阅读区的视觉节奏，实现了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内容优先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的极简美学。</a:t>
            </a:r>
            <a:endParaRPr lang="zh-CN" altLang="zh-CN" sz="19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9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组件化开发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：在编辑器页面，直接操作</a:t>
            </a:r>
            <a:r>
              <a:rPr lang="en-US" altLang="zh-CN" sz="19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DOM </a:t>
            </a:r>
            <a:r>
              <a:rPr lang="zh-CN" altLang="zh-CN" sz="19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实现双向滚动同步，确保了高性能的渲染帧率。</a:t>
            </a:r>
          </a:p>
        </p:txBody>
      </p:sp>
    </p:spTree>
    <p:extLst>
      <p:ext uri="{BB962C8B-B14F-4D97-AF65-F5344CB8AC3E}">
        <p14:creationId xmlns:p14="http://schemas.microsoft.com/office/powerpoint/2010/main" val="343238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9A3E8-FD1B-9BD6-FB36-54874BB7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3E52F-A58D-5AFA-7007-E34C3417A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en-US" altLang="zh-CN" sz="17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(5) </a:t>
            </a:r>
            <a:r>
              <a:rPr lang="zh-CN" altLang="zh-CN" sz="17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静态网站生成器引擎（</a:t>
            </a:r>
            <a:r>
              <a:rPr lang="en-US" altLang="zh-CN" sz="17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Custom SSG Engine</a:t>
            </a:r>
            <a:r>
              <a:rPr lang="zh-CN" altLang="zh-CN" sz="17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）</a:t>
            </a:r>
            <a:endParaRPr lang="en-US" altLang="zh-CN" sz="1700" b="1">
              <a:solidFill>
                <a:srgbClr val="1F1F1F"/>
              </a:solidFill>
              <a:effectLst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17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主要相关人员：吴俊毅、</a:t>
            </a:r>
            <a:r>
              <a:rPr lang="zh-CN" altLang="en-US" sz="17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吴羽晗、</a:t>
            </a:r>
            <a:r>
              <a:rPr lang="zh-CN" altLang="zh-CN" sz="17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林章烨</a:t>
            </a:r>
            <a:endParaRPr lang="zh-CN" altLang="zh-CN" sz="1700" b="1">
              <a:effectLst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问题定义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：动态渲染（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SSR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）在访问</a:t>
            </a:r>
            <a:r>
              <a:rPr lang="zh-CN" altLang="en-US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高峰期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时数据库压力过大，且首屏加载速度受限于服务端处理能力。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技术挑战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：需要自行实现一套构建逻辑，将动态的数据库内容转换为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静态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 HTML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文件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，处理复杂的路径映射关系。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解决方法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混合渲染架构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：编写了核心构建器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generator/builder.py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。系统平时作为动态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Web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应用运行，但在文章发布瞬间，触发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StaticSiteGenerator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类。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增量构建策略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：不同于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Hexo/Jekyll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的全量构建，我们实现了基于文件指纹的增量更新。通过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HTMLRenderer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结合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Jinja2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模板引擎，仅重新编译受影响的文章页和索引页（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User Index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），将构建时间从秒级压缩至毫秒级，实现了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发布即上线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4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4AC57-A6B7-281A-151F-D1D0329F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303D0-1EFE-183B-2C52-F6131CB7C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en-US" altLang="zh-CN" sz="17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(6) </a:t>
            </a:r>
            <a:r>
              <a:rPr lang="zh-CN" altLang="zh-CN" sz="17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数据库访问层解耦（</a:t>
            </a:r>
            <a:r>
              <a:rPr lang="en-US" altLang="zh-CN" sz="17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DAO Pattern Implementation</a:t>
            </a:r>
            <a:r>
              <a:rPr lang="zh-CN" altLang="zh-CN" sz="17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）</a:t>
            </a:r>
            <a:endParaRPr lang="en-US" altLang="zh-CN" sz="1700" b="1">
              <a:solidFill>
                <a:srgbClr val="1F1F1F"/>
              </a:solidFill>
              <a:effectLst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17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主要相关人员：詹思榕</a:t>
            </a:r>
            <a:endParaRPr lang="zh-CN" altLang="zh-CN" sz="1700" b="1">
              <a:effectLst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问题定义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：随着业务逻辑复杂化，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SQL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语句散落在各个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API Handler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中，导致代码复用性差，且难以进行单元测试和数据库迁移。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技术挑战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：需要在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Python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中实现一套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轻量级的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 ORM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（对象关系映射）机制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，而不引入庞大的第三方框架。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解决方法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en-US" altLang="zh-CN" sz="17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DAO </a:t>
            </a: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工厂模式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：严格遵循数据访问对象（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DAO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）设计模式。在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dao/factory.py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中实现了连接池工厂，统一管理数据库连接的生命周期。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7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接口隔离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：将对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users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、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posts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、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auth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表的操作分别封装在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UserDAO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、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PostDAO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等独立类中。业务逻辑层（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Service Layer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）仅调用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dao.get_post_by_id()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等语义化接口，完全屏蔽了底层的</a:t>
            </a:r>
            <a:r>
              <a:rPr lang="en-US" altLang="zh-CN" sz="17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SQL </a:t>
            </a:r>
            <a:r>
              <a:rPr lang="zh-CN" altLang="zh-CN" sz="17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实现细节。这不仅提高了代码的可维护性，也为后续更换数据库引擎预留了接口空间。</a:t>
            </a:r>
            <a:endParaRPr lang="zh-CN" altLang="zh-CN" sz="17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BF255-55AF-EA48-A438-B0F6743C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7F537-D991-A75F-2967-E187D9F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en-US" altLang="zh-CN" sz="18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(7) </a:t>
            </a:r>
            <a:r>
              <a:rPr lang="zh-CN" altLang="zh-CN" sz="18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动态路由与链接追踪（</a:t>
            </a:r>
            <a:r>
              <a:rPr lang="en-US" altLang="zh-CN" sz="18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Dynamic CID Routing</a:t>
            </a:r>
            <a:r>
              <a:rPr lang="zh-CN" altLang="zh-CN" sz="18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）</a:t>
            </a:r>
            <a:endParaRPr lang="en-US" altLang="zh-CN" sz="1800" b="1">
              <a:solidFill>
                <a:srgbClr val="1F1F1F"/>
              </a:solidFill>
              <a:effectLst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18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主要相关人员：吴羽晗，詹思榕</a:t>
            </a:r>
            <a:endParaRPr lang="zh-CN" altLang="zh-CN" sz="1800" b="1">
              <a:effectLst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问题定义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：博客文章的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URL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通常包含标题（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Slug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），一旦用户修改标题，会导致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旧链接失效（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Link Rot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，影响引用有效性。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技术挑战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：需要在物理文件路径变化的情况下，保持逻辑引用的持久性。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解决方法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CID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映射中心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：在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core/url_manager.py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中构建了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URL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映射层。系统为每篇文章分配唯一的不可变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ID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CID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自动化重定向维护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：当发生重命名操作时，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URLManager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会自动计算新的安全路径（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Safe Title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），并在数据库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url_map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表中更新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CID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到新路径的映射关系。引用该文章的页面在重新生成时，会通过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CID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自动寻址到最新的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URL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，从根本上消灭了死链问题。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9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961D-A183-14D2-02C4-B9683A8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新技术与生产力工具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BD380-5C42-95C5-6CB7-601192313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Technology and Productivity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1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AB1AE-55CF-A155-1914-6CE5854D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新技术与生产力工具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AFF9A-E292-CDA5-EEA2-8EC2BA87C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US" altLang="zh-CN" sz="20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Playwright </a:t>
            </a: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自动化框架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应用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：用于构建本地验证客户端。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帮助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：它让我们跳出了仅能做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HTTP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请求的限制，赋予了程序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看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和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操作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浏览器的能力。通过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Playwright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，我们能够精确控制浏览器的每一个动作（点击、跳转、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Cookie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读取），这是实现跨平台验证的核心技术。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US" altLang="zh-CN" sz="20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Prompt Engineering</a:t>
            </a: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（提示词工程）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应用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：在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crawler/converter.py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中构建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AI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指令。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帮助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：我们学会了如何用自然语言编写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代码级的指令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。例如，通过设定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SYSTEM PROMPT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为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排版专家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，并明确定义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两个块级元素间必须空两行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的规则，我们成功让不可控的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AI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输出变得高度结构化和可预测。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4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AB1AE-55CF-A155-1914-6CE5854D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新技术与生产力工具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AFF9A-E292-CDA5-EEA2-8EC2BA87C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en-US" altLang="zh-CN" sz="20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DAO</a:t>
            </a: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（</a:t>
            </a:r>
            <a:r>
              <a:rPr lang="en-US" altLang="zh-CN" sz="20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Data Access Object</a:t>
            </a: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）设计模式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应用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：重构了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dao/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目录下的所有数据库操作。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20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帮助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：在项目初期，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SQL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语句散落在各个业务逻辑中，维护极难。引入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DAO 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模式后，我们将数据库操作封装为独立的接口（如</a:t>
            </a:r>
            <a:r>
              <a:rPr lang="en-US" altLang="zh-CN" sz="20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UserDAO, PostDAO</a:t>
            </a:r>
            <a:r>
              <a:rPr lang="zh-CN" altLang="zh-CN" sz="20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）。这不仅让业务逻辑代码变得极度精简，还使得团队成员在并行开发时无需关心底层的表结构变化，极大地提高了协作效率。</a:t>
            </a:r>
            <a:endParaRPr lang="zh-CN" altLang="zh-CN" sz="20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1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961D-A183-14D2-02C4-B9683A8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技术之外的提升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BD380-5C42-95C5-6CB7-601192313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Beyond</a:t>
            </a:r>
            <a:r>
              <a:rPr kumimoji="1" lang="zh-CN" altLang="en-US"/>
              <a:t> </a:t>
            </a:r>
            <a:r>
              <a:rPr kumimoji="1" lang="en" altLang="zh-CN"/>
              <a:t>Technology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620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961D-A183-14D2-02C4-B9683A8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项目基本信息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BD380-5C42-95C5-6CB7-601192313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Information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30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AB1AE-55CF-A155-1914-6CE5854D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技术之外的提升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AFF9A-E292-CDA5-EEA2-8EC2BA87C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系统架构的全局观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以前写代码往往只关注单一功能（如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写一个函数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）。而在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MegaCite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中，我们需要同时考虑本地客户端、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Web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服务端、数据库、第三方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接口以及静态文件生成器五个组件的交互。这种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全链路架构设计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的经验，让我们学会了如何从系统的角度思考模块间的耦合与解耦。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数据主权意识的觉醒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在开发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文章迁移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功能时，我们深刻意识到了当前互联网内容的封闭性（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Walled Gardens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）。不仅要写出代码，更要思考代码背后的价值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——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我们希望通过技术手段，帮助创作者打破平台的垄断，真正拥有自己的数据。这种人文关怀与技术实现的结合，是比代码本身更宝贵的收获。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容错与鲁棒性思维（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Defensive Programming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在处理网络请求和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接口时，错误是常态。我们学会了不再假设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一切都会顺利运行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，而是预先设计重试机制、错误捕获和断点续传逻辑。这种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防御性编程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的思维方式，是构建成熟软件系统的基石。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2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961D-A183-14D2-02C4-B9683A8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贡献度分配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BD380-5C42-95C5-6CB7-601192313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Contribution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89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1EDD7-7070-DD74-AE76-37093D34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贡献度分配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FBE4-695D-E32B-5BCA-AEDA399D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吴羽晗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(102301320)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组长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30%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全权选题与规划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负责了项目从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0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到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的全部选题工作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，确定了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博客迁移与引用维护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这一核心痛点，并制定了整体技术路线。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项目主导与核心架构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：作为全栈架构师，设计并实现了核心的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Client-Server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验证体系，从底层打通了跨平台身份确权的链路。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算法设计与实现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：从零构建了基于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OpenAI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的分块记忆与断点续传算法，解决了长文本生成的截断难题；设计了动态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CID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链接追踪算法及编辑器双向滚动同步算法。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社区与互动功能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：主导设计了广场及评论区的技术方案，为项目赋予了社区属性，实现了用户间的深度互动。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代码重构与合并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：对团队成员提交的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DAO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层代码进行了全面重构与接口扩展；负责项目最终的多文件工程合并与质量把控。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前端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UI/UX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设计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：基于网页骨架，参考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VitePress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风格独立编写了全站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CSS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，打造了统一的极简主义视觉规范。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爬虫与客户端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：独立负责爬虫模块，开发了基于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Playwright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MacOS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本地验证客户端。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4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1EDD7-7070-DD74-AE76-37093D34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贡献度分配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FBE4-695D-E32B-5BCA-AEDA399D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詹思榕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(102301315)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17%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全局设计与管理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深度参与了项目的全局设计、调控与管理规划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，协助组长进行进度把控与任务分配，确保了各模块开发的有序进行。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DAO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层核心实现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：独立负责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User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、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Post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等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DAO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接口的开发，实现了数据库的核心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CRUD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操作，并对连接池的稳定性进行了优化。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数据模型设计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：主导设计了数据库的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ER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图与表结构，并撰写了详细的数据库设计文档，为后续的业务逻辑提供了坚实的数据持久化支持。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社区功能协作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：深度参与了广场模块后端数据接口的调试与对接工作，协助实现了文章聚合与评论数据的高效读取。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5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1EDD7-7070-DD74-AE76-37093D34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贡献度分配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FBE4-695D-E32B-5BCA-AEDA399D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吴俊毅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(102301322)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14%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社区互动体系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：主导开发了点赞与评论功能的后端逻辑，设计并实现了防刷赞机制与评论的双向删除权限控制体系，为社区互动提供了技术基石。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网页骨架搭建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：独立搭建了项目基础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HTML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骨架，并实现了响应式的栅格系统，为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CSS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美化提供了规范的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DOM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结构。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文档编写与测试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：主导编写了社区互动模块的详细设计文档与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API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接口文档，并负责了广场功能的集成测试。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王锦波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(102301324)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14%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广场高性能逻辑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：独立负责广场页面的后端实现，设计了高效的分页加载算法，确保在海量文章场景下的加载性能，增强了系统的社区承载能力。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互动功能联调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：主导完成了评论区的前后端联调工作，优化了用户交互流程，提升了评论的响应速度。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文档与边界测试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：深度参与了项目开发文档的撰写，特别是对于高并发场景下的边界测试用例设计与执行。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0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1EDD7-7070-DD74-AE76-37093D34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贡献度分配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FBE4-695D-E32B-5BCA-AEDA399D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郑东泽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(102301211)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10%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全文检索算法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：独立实现了广场模块的搜索算法，支持大小写模糊匹配及关键词高亮逻辑，极大地提升了用户在社区中的内容发现效率。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系统联调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：作为核心成员协助组长进行了全站功能的系统级联调与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Bug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修复，保障了社区功能的平稳上线。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交互设计辅助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：协助完善了前端页面的交互逻辑，对部分组件的响应速度进行了针对性优化。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林章烨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(102301229)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10%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环境部署支持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：协助全组搭建本地开发环境，编写了自动化部署脚本，解决了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MySQL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驱动安装及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Python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依赖冲突问题。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静态资源管理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：负责全站静态资源的整理与结构优化，确保了图片、脚本等资源的高效加载。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代码规范审查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：协助组长进行了代码风格（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PEP 8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）的初步审查，提高了团队代码的一致性。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1EDD7-7070-DD74-AE76-37093D34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贡献度分配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FBE4-695D-E32B-5BCA-AEDA399D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王岳洋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(102301222)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1.66%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素材整理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：收集并整理了项目演示所需的测试文章与图片素材。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文档校对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：对项目文档中的错别字与格式问题进行了简单的校对。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时科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(102301226)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1.66%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用户体验反馈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：体验了编辑器功能并反馈了一些使用感受。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会议记录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：记录了部分小组会议的内容。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郑子豪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(102301410)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组员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- 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贡献度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1.66%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基础验证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：对登录注册流程进行了简单的验证性测试。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文档辅助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：协助整理了部分接口文档的格式。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9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3A7FE-4C1D-731A-5F7B-0638BA0F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项目基本信息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D233D-CAF0-5488-2DB0-A5A8213A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项目名称</a:t>
            </a:r>
            <a:r>
              <a:rPr lang="zh-CN" altLang="zh-CN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r>
              <a:rPr lang="en-US" altLang="zh-CN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MegaCite</a:t>
            </a:r>
            <a:r>
              <a:rPr lang="zh-CN" altLang="en-US">
                <a:solidFill>
                  <a:srgbClr val="1F1F1F"/>
                </a:solidFill>
                <a:cs typeface="Times New Roman" panose="02020603050405020304" pitchFamily="18" charset="0"/>
              </a:rPr>
              <a:t> </a:t>
            </a:r>
            <a:r>
              <a:rPr lang="zh-CN" altLang="zh-CN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博客内容迁移与引用维护系统</a:t>
            </a:r>
            <a:endParaRPr lang="zh-CN" altLang="zh-CN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可运行项目链接</a:t>
            </a:r>
            <a:r>
              <a:rPr lang="zh-CN" altLang="zh-CN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r>
              <a:rPr lang="en-US" altLang="zh-CN" u="none" strike="noStrike">
                <a:solidFill>
                  <a:srgbClr val="0B57D0"/>
                </a:solidFill>
                <a:effectLst/>
                <a:cs typeface="Times New Roman" panose="02020603050405020304" pitchFamily="18" charset="0"/>
                <a:hlinkClick r:id="rId2"/>
              </a:rPr>
              <a:t>http://10.193.118.118:8080/</a:t>
            </a:r>
            <a:br>
              <a:rPr lang="en-US" altLang="zh-CN" u="none" strike="noStrike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r>
              <a:rPr lang="zh-CN" altLang="zh-CN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项目在福州大学内网部署，访问者必须连接福州大学校园网或使用福大</a:t>
            </a:r>
            <a:r>
              <a:rPr lang="en-US" altLang="zh-CN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VPN</a:t>
            </a:r>
            <a:r>
              <a:rPr lang="zh-CN" altLang="zh-CN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。</a:t>
            </a:r>
            <a:endParaRPr lang="zh-CN" altLang="zh-CN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项目源代码</a:t>
            </a:r>
            <a:r>
              <a:rPr lang="zh-CN" altLang="zh-CN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r>
              <a:rPr lang="en-US" altLang="zh-CN" u="none" strike="noStrike">
                <a:solidFill>
                  <a:srgbClr val="0B57D0"/>
                </a:solidFill>
                <a:effectLst/>
                <a:cs typeface="Times New Roman" panose="02020603050405020304" pitchFamily="18" charset="0"/>
                <a:hlinkClick r:id="rId3"/>
              </a:rPr>
              <a:t>https://github.com/yharim-io/MegaCite</a:t>
            </a:r>
            <a:endParaRPr lang="zh-CN" altLang="zh-CN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4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3FF67-E420-720E-542B-3D90CB44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项目基本信息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FA45D-7B54-969F-51AD-BDF0BB9B0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1" y="1690688"/>
            <a:ext cx="7772398" cy="47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0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3FF67-E420-720E-542B-3D90CB44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项目基本信息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FA45D-7B54-969F-51AD-BDF0BB9B0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7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4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961D-A183-14D2-02C4-B9683A8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项目功能详述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BD380-5C42-95C5-6CB7-601192313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Detailed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3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35BAF-32C9-A006-0647-BC7B3B10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项目功能详述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C6017-5471-AAF6-BD7F-C4BF3A1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u="none" strike="noStrike">
                <a:solidFill>
                  <a:srgbClr val="0B57D0"/>
                </a:solidFill>
                <a:effectLst/>
                <a:latin typeface="宋体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http://10.193.118.118:8080/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F1F85D-6053-34EE-B83E-0CC60B08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178887"/>
            <a:ext cx="5039995" cy="3063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C763CC-461C-B4EB-9F93-7D29FDD93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54" y="2548945"/>
            <a:ext cx="5039995" cy="30632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3DB75D-A269-140A-BF37-8912E2707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4070"/>
            <a:ext cx="5039995" cy="3063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878A1B-26AF-528E-FF8E-4E0D34F9A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129" y="3602435"/>
            <a:ext cx="5039995" cy="30632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DAEEC-A046-9FAB-18A7-78E04AB8C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611" y="2831334"/>
            <a:ext cx="5039995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9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961D-A183-14D2-02C4-B9683A8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BD380-5C42-95C5-6CB7-601192313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Summary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81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6E171-9168-EFB1-D871-6317C268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各成员总结收获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881EC-0580-8465-482C-F340EB99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AutoNum type="arabicParenBoth"/>
            </a:pPr>
            <a:r>
              <a:rPr lang="zh-CN" altLang="zh-CN" sz="20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跨平台文章所有权验证（</a:t>
            </a:r>
            <a:r>
              <a:rPr lang="en-US" altLang="zh-CN" sz="2000" b="1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Verification Architecture</a:t>
            </a:r>
            <a:r>
              <a:rPr lang="zh-CN" altLang="zh-CN" sz="2000" b="1">
                <a:solidFill>
                  <a:srgbClr val="1F1F1F"/>
                </a:solidFill>
                <a:effectLst/>
                <a:cs typeface="宋体" panose="02010600030101010101" pitchFamily="2" charset="-122"/>
              </a:rPr>
              <a:t>）</a:t>
            </a:r>
            <a:endParaRPr lang="en-US" altLang="zh-CN" sz="2000" b="1">
              <a:solidFill>
                <a:srgbClr val="1F1F1F"/>
              </a:solidFill>
              <a:effectLst/>
              <a:cs typeface="宋体" panose="02010600030101010101" pitchFamily="2" charset="-122"/>
            </a:endParaRPr>
          </a:p>
          <a:p>
            <a:pPr marL="0" indent="0">
              <a:lnSpc>
                <a:spcPct val="114000"/>
              </a:lnSpc>
              <a:spcBef>
                <a:spcPts val="1275"/>
              </a:spcBef>
              <a:spcAft>
                <a:spcPts val="600"/>
              </a:spcAft>
              <a:buNone/>
            </a:pPr>
            <a:r>
              <a:rPr lang="zh-CN" altLang="zh-CN" sz="2000" b="1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主要相关人员：吴羽晗</a:t>
            </a:r>
            <a:endParaRPr lang="zh-CN" altLang="zh-CN" sz="2000" b="1">
              <a:effectLst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问题定义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：如何确认用户输入的第三方平台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URL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（如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CSDN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、简书）的编辑权属于当前操作用户，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highlight>
                  <a:srgbClr val="FFFF00"/>
                </a:highlight>
                <a:cs typeface="微软雅黑" panose="020B0503020204020204" pitchFamily="34" charset="-122"/>
              </a:rPr>
              <a:t>防止恶意认领他人文章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？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技术挑战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Web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浏览器的同源策略（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Same-Origin Policy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）禁止跨域读取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Cookie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，且服务端无法直接获取用户在第三方站点的登录凭据。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解决方法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本地优先（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Local-First</a:t>
            </a: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）验证架构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：我们并未采用纯服务端爬虫，而是开发了基于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1800" b="1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Playwright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的本地客户端（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verification/local_client.py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）。该客户端能直接接管本地浏览器内核，绕过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CORS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限制，具备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看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和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操作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浏览器的能力。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14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r>
              <a:rPr lang="zh-CN" altLang="zh-CN" sz="1800" b="1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异步凭据同步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：设计了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浏览器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客户端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服务端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的三方握手协议。客户端监听浏览器网络请求，捕获登录成功的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 Cookie/Token 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凭据，并通过加密通道回传至服务端。服务端利用该凭据发起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编辑页探测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或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个人主页比对</a:t>
            </a:r>
            <a:r>
              <a:rPr lang="en-US" altLang="zh-CN" sz="1800" u="none" strike="noStrike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”</a:t>
            </a:r>
            <a:r>
              <a:rPr lang="zh-CN" altLang="zh-CN" sz="1800" u="none" strike="noStrike">
                <a:solidFill>
                  <a:srgbClr val="1F1F1F"/>
                </a:solidFill>
                <a:effectLst/>
                <a:cs typeface="微软雅黑" panose="020B0503020204020204" pitchFamily="34" charset="-122"/>
              </a:rPr>
              <a:t>，在逻辑闭环中完成物理确权。</a:t>
            </a:r>
            <a:endParaRPr lang="zh-CN" altLang="zh-CN" sz="1800" u="none" strike="noStrike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0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2910</Words>
  <Application>Microsoft Macintosh PowerPoint</Application>
  <PresentationFormat>宽屏</PresentationFormat>
  <Paragraphs>139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宋体</vt:lpstr>
      <vt:lpstr>宋体</vt:lpstr>
      <vt:lpstr>Arial</vt:lpstr>
      <vt:lpstr>Office 主题​​</vt:lpstr>
      <vt:lpstr>MegaCite 博客内容迁移与引用维护系统</vt:lpstr>
      <vt:lpstr>项目基本信息</vt:lpstr>
      <vt:lpstr>项目基本信息</vt:lpstr>
      <vt:lpstr>项目基本信息</vt:lpstr>
      <vt:lpstr>项目基本信息</vt:lpstr>
      <vt:lpstr>项目功能详述</vt:lpstr>
      <vt:lpstr>项目功能详述</vt:lpstr>
      <vt:lpstr>各成员总结收获</vt:lpstr>
      <vt:lpstr>各成员总结收获</vt:lpstr>
      <vt:lpstr>各成员总结收获</vt:lpstr>
      <vt:lpstr>各成员总结收获</vt:lpstr>
      <vt:lpstr>各成员总结收获</vt:lpstr>
      <vt:lpstr>各成员总结收获</vt:lpstr>
      <vt:lpstr>各成员总结收获</vt:lpstr>
      <vt:lpstr>各成员总结收获</vt:lpstr>
      <vt:lpstr>新技术与生产力工具</vt:lpstr>
      <vt:lpstr>新技术与生产力工具</vt:lpstr>
      <vt:lpstr>新技术与生产力工具</vt:lpstr>
      <vt:lpstr>技术之外的提升</vt:lpstr>
      <vt:lpstr>技术之外的提升</vt:lpstr>
      <vt:lpstr>贡献度分配</vt:lpstr>
      <vt:lpstr>贡献度分配</vt:lpstr>
      <vt:lpstr>贡献度分配</vt:lpstr>
      <vt:lpstr>贡献度分配</vt:lpstr>
      <vt:lpstr>贡献度分配</vt:lpstr>
      <vt:lpstr>贡献度分配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Yharim Auric</dc:creator>
  <cp:lastModifiedBy>Yharim Auric</cp:lastModifiedBy>
  <cp:revision>79</cp:revision>
  <dcterms:created xsi:type="dcterms:W3CDTF">2025-12-19T11:44:33Z</dcterms:created>
  <dcterms:modified xsi:type="dcterms:W3CDTF">2025-12-19T12:16:05Z</dcterms:modified>
</cp:coreProperties>
</file>